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0" r:id="rId3"/>
    <p:sldId id="276" r:id="rId4"/>
    <p:sldId id="265" r:id="rId5"/>
    <p:sldId id="283" r:id="rId6"/>
    <p:sldId id="284" r:id="rId7"/>
    <p:sldId id="285" r:id="rId8"/>
    <p:sldId id="286" r:id="rId9"/>
    <p:sldId id="287" r:id="rId10"/>
    <p:sldId id="292" r:id="rId11"/>
    <p:sldId id="293" r:id="rId12"/>
    <p:sldId id="294" r:id="rId13"/>
    <p:sldId id="295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1PtiykfNaKPtXsRD3gZag==" hashData="T1OF2MviXk0dLdov95NE/7zeRTNprcqTMS8uExjVjAFiM5hMnsmTEFeKrMOv256OXIBtCOnWNIKAdG56fyJrg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17" autoAdjust="0"/>
  </p:normalViewPr>
  <p:slideViewPr>
    <p:cSldViewPr>
      <p:cViewPr varScale="1">
        <p:scale>
          <a:sx n="82" d="100"/>
          <a:sy n="82" d="100"/>
        </p:scale>
        <p:origin x="9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42B66-FFDE-435F-9100-AD4C8E6DB973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C008B9-A15B-4BB3-BE79-1EFEACB3CC33}">
      <dgm:prSet phldrT="[Text]" custT="1"/>
      <dgm:spPr>
        <a:solidFill>
          <a:srgbClr val="FFC000"/>
        </a:solidFill>
      </dgm:spPr>
      <dgm:t>
        <a:bodyPr/>
        <a:lstStyle/>
        <a:p>
          <a:r>
            <a:rPr lang="el-GR" sz="2800" b="1" dirty="0">
              <a:solidFill>
                <a:schemeClr val="tx2">
                  <a:lumMod val="75000"/>
                </a:schemeClr>
              </a:solidFill>
              <a:latin typeface="+mj-lt"/>
            </a:rPr>
            <a:t>Ευρωπαϊκό Ταμείο Θάλασσας και Αλιείας</a:t>
          </a:r>
          <a:endParaRPr lang="en-US" sz="28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51C6D207-5316-45C6-8118-47A0E5DFFF24}" type="parTrans" cxnId="{D2F9D7A9-D1D4-41DE-83B5-AC003493D2FA}">
      <dgm:prSet/>
      <dgm:spPr/>
      <dgm:t>
        <a:bodyPr/>
        <a:lstStyle/>
        <a:p>
          <a:endParaRPr lang="en-US"/>
        </a:p>
      </dgm:t>
    </dgm:pt>
    <dgm:pt modelId="{B3414779-AA4F-4C86-9B26-268F7FB56E16}" type="sibTrans" cxnId="{D2F9D7A9-D1D4-41DE-83B5-AC003493D2FA}">
      <dgm:prSet/>
      <dgm:spPr/>
      <dgm:t>
        <a:bodyPr/>
        <a:lstStyle/>
        <a:p>
          <a:endParaRPr lang="en-US"/>
        </a:p>
      </dgm:t>
    </dgm:pt>
    <dgm:pt modelId="{BE4C3566-558C-42E0-9C45-5E328E28754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sz="2000" b="1" dirty="0">
              <a:solidFill>
                <a:schemeClr val="tx2">
                  <a:lumMod val="75000"/>
                </a:schemeClr>
              </a:solidFill>
              <a:latin typeface="+mj-lt"/>
            </a:rPr>
            <a:t>Βασικός Κανονισμός της ΚΑλΠ</a:t>
          </a:r>
          <a:endParaRPr lang="en-US" sz="200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A060386C-1CA1-40D9-993A-D4A10325774E}" type="parTrans" cxnId="{9BCBDEF4-09F8-4DDA-A708-5FA4F2A564AD}">
      <dgm:prSet/>
      <dgm:spPr/>
      <dgm:t>
        <a:bodyPr/>
        <a:lstStyle/>
        <a:p>
          <a:endParaRPr lang="en-US"/>
        </a:p>
      </dgm:t>
    </dgm:pt>
    <dgm:pt modelId="{0E561F58-89DB-46A1-AFB9-28A0206BDFE3}" type="sibTrans" cxnId="{9BCBDEF4-09F8-4DDA-A708-5FA4F2A564AD}">
      <dgm:prSet/>
      <dgm:spPr/>
      <dgm:t>
        <a:bodyPr/>
        <a:lstStyle/>
        <a:p>
          <a:endParaRPr lang="en-US"/>
        </a:p>
      </dgm:t>
    </dgm:pt>
    <dgm:pt modelId="{E844623C-9DFB-4548-887E-6445B94BF4D8}">
      <dgm:prSet phldrT="[Text]" custT="1"/>
      <dgm:spPr>
        <a:solidFill>
          <a:srgbClr val="FF0000"/>
        </a:solidFill>
      </dgm:spPr>
      <dgm:t>
        <a:bodyPr/>
        <a:lstStyle/>
        <a:p>
          <a:r>
            <a:rPr lang="el-GR" sz="2000" b="1" dirty="0">
              <a:solidFill>
                <a:schemeClr val="tx2">
                  <a:lumMod val="75000"/>
                </a:schemeClr>
              </a:solidFill>
              <a:latin typeface="+mj-lt"/>
            </a:rPr>
            <a:t>Δημοσιονομικός Κανονισμός</a:t>
          </a:r>
          <a:endParaRPr lang="en-US" sz="20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E35BF30C-62DA-45C3-9612-83B440A7DA5A}" type="parTrans" cxnId="{08F9E02A-C89C-4D39-9D2D-DC986DE9283D}">
      <dgm:prSet/>
      <dgm:spPr/>
      <dgm:t>
        <a:bodyPr/>
        <a:lstStyle/>
        <a:p>
          <a:endParaRPr lang="en-US"/>
        </a:p>
      </dgm:t>
    </dgm:pt>
    <dgm:pt modelId="{64B818FA-5093-4C89-867D-2AB8B1A1170C}" type="sibTrans" cxnId="{08F9E02A-C89C-4D39-9D2D-DC986DE9283D}">
      <dgm:prSet/>
      <dgm:spPr/>
      <dgm:t>
        <a:bodyPr/>
        <a:lstStyle/>
        <a:p>
          <a:endParaRPr lang="en-US"/>
        </a:p>
      </dgm:t>
    </dgm:pt>
    <dgm:pt modelId="{DF592815-F198-4F4A-A5CA-6A93E33736F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l-GR" sz="2000" b="1" dirty="0">
            <a:solidFill>
              <a:schemeClr val="tx2">
                <a:lumMod val="75000"/>
              </a:schemeClr>
            </a:solidFill>
            <a:latin typeface="+mj-lt"/>
          </a:endParaRPr>
        </a:p>
        <a:p>
          <a:r>
            <a:rPr lang="el-GR" sz="2000" b="1" dirty="0">
              <a:solidFill>
                <a:schemeClr val="tx2">
                  <a:lumMod val="75000"/>
                </a:schemeClr>
              </a:solidFill>
              <a:latin typeface="+mj-lt"/>
            </a:rPr>
            <a:t>Κανονισμός  για την Κοινή Οργάνωση Αγοράς </a:t>
          </a:r>
          <a:endParaRPr lang="en-US" sz="20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697C2FD9-E440-4913-91A7-C9016641E85D}" type="parTrans" cxnId="{866A3BA0-F618-4939-B09C-B94D1D85728C}">
      <dgm:prSet/>
      <dgm:spPr/>
      <dgm:t>
        <a:bodyPr/>
        <a:lstStyle/>
        <a:p>
          <a:endParaRPr lang="en-US"/>
        </a:p>
      </dgm:t>
    </dgm:pt>
    <dgm:pt modelId="{EB00EBFB-A53D-4405-8410-BE6942B3AF7D}" type="sibTrans" cxnId="{866A3BA0-F618-4939-B09C-B94D1D85728C}">
      <dgm:prSet/>
      <dgm:spPr/>
      <dgm:t>
        <a:bodyPr/>
        <a:lstStyle/>
        <a:p>
          <a:endParaRPr lang="en-US"/>
        </a:p>
      </dgm:t>
    </dgm:pt>
    <dgm:pt modelId="{EAAA7BA2-55DA-4C04-8304-357C82B99E57}">
      <dgm:prSet phldrT="[Text]" custT="1"/>
      <dgm:spPr>
        <a:solidFill>
          <a:srgbClr val="7030A0">
            <a:alpha val="69000"/>
          </a:srgbClr>
        </a:solidFill>
      </dgm:spPr>
      <dgm:t>
        <a:bodyPr/>
        <a:lstStyle/>
        <a:p>
          <a:r>
            <a:rPr lang="el-GR" sz="2000" b="1" dirty="0">
              <a:solidFill>
                <a:schemeClr val="tx2">
                  <a:lumMod val="75000"/>
                </a:schemeClr>
              </a:solidFill>
              <a:latin typeface="+mj-lt"/>
            </a:rPr>
            <a:t>Κοινές Διατάξεις με άλλα Ταμεία</a:t>
          </a:r>
          <a:endParaRPr lang="en-US" sz="20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10015A7E-3FF9-42D4-BC9D-86D1F038A8E7}" type="parTrans" cxnId="{5478C656-220B-47BE-B016-E8451B77F340}">
      <dgm:prSet/>
      <dgm:spPr/>
      <dgm:t>
        <a:bodyPr/>
        <a:lstStyle/>
        <a:p>
          <a:endParaRPr lang="en-US"/>
        </a:p>
      </dgm:t>
    </dgm:pt>
    <dgm:pt modelId="{595A5FE5-D0E8-44DD-A7D8-1C0D4568555A}" type="sibTrans" cxnId="{5478C656-220B-47BE-B016-E8451B77F340}">
      <dgm:prSet/>
      <dgm:spPr/>
      <dgm:t>
        <a:bodyPr/>
        <a:lstStyle/>
        <a:p>
          <a:endParaRPr lang="en-US"/>
        </a:p>
      </dgm:t>
    </dgm:pt>
    <dgm:pt modelId="{D043F337-A405-4059-BFD6-E437E21BDF6F}" type="pres">
      <dgm:prSet presAssocID="{76442B66-FFDE-435F-9100-AD4C8E6DB97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802B0F-7D45-417E-8DAE-BE9725EE7735}" type="pres">
      <dgm:prSet presAssocID="{76442B66-FFDE-435F-9100-AD4C8E6DB973}" presName="matrix" presStyleCnt="0"/>
      <dgm:spPr/>
    </dgm:pt>
    <dgm:pt modelId="{E693E37F-BBE9-4B48-98C4-65FA06B3C629}" type="pres">
      <dgm:prSet presAssocID="{76442B66-FFDE-435F-9100-AD4C8E6DB973}" presName="tile1" presStyleLbl="node1" presStyleIdx="0" presStyleCnt="4" custLinFactNeighborX="-7692" custLinFactNeighborY="-1290"/>
      <dgm:spPr>
        <a:prstGeom prst="ellipse">
          <a:avLst/>
        </a:prstGeom>
      </dgm:spPr>
    </dgm:pt>
    <dgm:pt modelId="{6C035E0F-4CCB-4AC2-9FE3-6BE1F51C2B94}" type="pres">
      <dgm:prSet presAssocID="{76442B66-FFDE-435F-9100-AD4C8E6DB973}" presName="tile1text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6B365878-0D15-4658-B99D-2923716F99A3}" type="pres">
      <dgm:prSet presAssocID="{76442B66-FFDE-435F-9100-AD4C8E6DB973}" presName="tile2" presStyleLbl="node1" presStyleIdx="1" presStyleCnt="4"/>
      <dgm:spPr>
        <a:prstGeom prst="ellipse">
          <a:avLst/>
        </a:prstGeom>
      </dgm:spPr>
    </dgm:pt>
    <dgm:pt modelId="{4180EC6A-CC9A-46B9-B72B-9CE6D9870C8A}" type="pres">
      <dgm:prSet presAssocID="{76442B66-FFDE-435F-9100-AD4C8E6DB97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A19AF9E-1416-4784-AF03-62E43FFD9F3D}" type="pres">
      <dgm:prSet presAssocID="{76442B66-FFDE-435F-9100-AD4C8E6DB973}" presName="tile3" presStyleLbl="node1" presStyleIdx="2" presStyleCnt="4"/>
      <dgm:spPr>
        <a:prstGeom prst="ellipse">
          <a:avLst/>
        </a:prstGeom>
      </dgm:spPr>
    </dgm:pt>
    <dgm:pt modelId="{918DBAA7-5044-4E04-9E0A-7F3F4678DBB0}" type="pres">
      <dgm:prSet presAssocID="{76442B66-FFDE-435F-9100-AD4C8E6DB973}" presName="tile3text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0E145CB1-C768-4B93-BEA6-57D43D15A95A}" type="pres">
      <dgm:prSet presAssocID="{76442B66-FFDE-435F-9100-AD4C8E6DB973}" presName="tile4" presStyleLbl="node1" presStyleIdx="3" presStyleCnt="4" custLinFactNeighborX="-1124" custLinFactNeighborY="-1266"/>
      <dgm:spPr>
        <a:prstGeom prst="ellipse">
          <a:avLst/>
        </a:prstGeom>
      </dgm:spPr>
    </dgm:pt>
    <dgm:pt modelId="{C129DE6A-7477-46F4-A2C8-60414B030253}" type="pres">
      <dgm:prSet presAssocID="{76442B66-FFDE-435F-9100-AD4C8E6DB97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81DA91A-CD3A-490A-854A-415AEBE966F3}" type="pres">
      <dgm:prSet presAssocID="{76442B66-FFDE-435F-9100-AD4C8E6DB973}" presName="centerTile" presStyleLbl="fgShp" presStyleIdx="0" presStyleCnt="1" custScaleX="146068" custScaleY="156962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</dgm:pt>
  </dgm:ptLst>
  <dgm:cxnLst>
    <dgm:cxn modelId="{773D85C8-415B-4DD4-9A21-83AC3DBDD20E}" type="presOf" srcId="{BE4C3566-558C-42E0-9C45-5E328E287541}" destId="{E693E37F-BBE9-4B48-98C4-65FA06B3C629}" srcOrd="0" destOrd="0" presId="urn:microsoft.com/office/officeart/2005/8/layout/matrix1"/>
    <dgm:cxn modelId="{D2F9D7A9-D1D4-41DE-83B5-AC003493D2FA}" srcId="{76442B66-FFDE-435F-9100-AD4C8E6DB973}" destId="{A3C008B9-A15B-4BB3-BE79-1EFEACB3CC33}" srcOrd="0" destOrd="0" parTransId="{51C6D207-5316-45C6-8118-47A0E5DFFF24}" sibTransId="{B3414779-AA4F-4C86-9B26-268F7FB56E16}"/>
    <dgm:cxn modelId="{B38ACD86-1A16-4DE9-9E0C-5650D28D1485}" type="presOf" srcId="{DF592815-F198-4F4A-A5CA-6A93E33736F1}" destId="{AA19AF9E-1416-4784-AF03-62E43FFD9F3D}" srcOrd="0" destOrd="0" presId="urn:microsoft.com/office/officeart/2005/8/layout/matrix1"/>
    <dgm:cxn modelId="{08F9E02A-C89C-4D39-9D2D-DC986DE9283D}" srcId="{A3C008B9-A15B-4BB3-BE79-1EFEACB3CC33}" destId="{E844623C-9DFB-4548-887E-6445B94BF4D8}" srcOrd="1" destOrd="0" parTransId="{E35BF30C-62DA-45C3-9612-83B440A7DA5A}" sibTransId="{64B818FA-5093-4C89-867D-2AB8B1A1170C}"/>
    <dgm:cxn modelId="{5478C656-220B-47BE-B016-E8451B77F340}" srcId="{A3C008B9-A15B-4BB3-BE79-1EFEACB3CC33}" destId="{EAAA7BA2-55DA-4C04-8304-357C82B99E57}" srcOrd="3" destOrd="0" parTransId="{10015A7E-3FF9-42D4-BC9D-86D1F038A8E7}" sibTransId="{595A5FE5-D0E8-44DD-A7D8-1C0D4568555A}"/>
    <dgm:cxn modelId="{790C9D03-1D60-4C17-A04F-E488B34221C5}" type="presOf" srcId="{EAAA7BA2-55DA-4C04-8304-357C82B99E57}" destId="{C129DE6A-7477-46F4-A2C8-60414B030253}" srcOrd="1" destOrd="0" presId="urn:microsoft.com/office/officeart/2005/8/layout/matrix1"/>
    <dgm:cxn modelId="{9BCBDEF4-09F8-4DDA-A708-5FA4F2A564AD}" srcId="{A3C008B9-A15B-4BB3-BE79-1EFEACB3CC33}" destId="{BE4C3566-558C-42E0-9C45-5E328E287541}" srcOrd="0" destOrd="0" parTransId="{A060386C-1CA1-40D9-993A-D4A10325774E}" sibTransId="{0E561F58-89DB-46A1-AFB9-28A0206BDFE3}"/>
    <dgm:cxn modelId="{E937322F-F87F-4A2D-AFBD-C532BD6BFED8}" type="presOf" srcId="{E844623C-9DFB-4548-887E-6445B94BF4D8}" destId="{4180EC6A-CC9A-46B9-B72B-9CE6D9870C8A}" srcOrd="1" destOrd="0" presId="urn:microsoft.com/office/officeart/2005/8/layout/matrix1"/>
    <dgm:cxn modelId="{FBBA84E0-9394-429A-8B4D-F9B5B0529827}" type="presOf" srcId="{76442B66-FFDE-435F-9100-AD4C8E6DB973}" destId="{D043F337-A405-4059-BFD6-E437E21BDF6F}" srcOrd="0" destOrd="0" presId="urn:microsoft.com/office/officeart/2005/8/layout/matrix1"/>
    <dgm:cxn modelId="{901520AD-9D57-46E7-9B68-604E23E51BF3}" type="presOf" srcId="{EAAA7BA2-55DA-4C04-8304-357C82B99E57}" destId="{0E145CB1-C768-4B93-BEA6-57D43D15A95A}" srcOrd="0" destOrd="0" presId="urn:microsoft.com/office/officeart/2005/8/layout/matrix1"/>
    <dgm:cxn modelId="{F1ECAF4D-BCCA-4ED3-A02A-A89E2F5FFBAC}" type="presOf" srcId="{A3C008B9-A15B-4BB3-BE79-1EFEACB3CC33}" destId="{681DA91A-CD3A-490A-854A-415AEBE966F3}" srcOrd="0" destOrd="0" presId="urn:microsoft.com/office/officeart/2005/8/layout/matrix1"/>
    <dgm:cxn modelId="{5146469A-5E8E-4FC0-A81E-4CE5114E624C}" type="presOf" srcId="{E844623C-9DFB-4548-887E-6445B94BF4D8}" destId="{6B365878-0D15-4658-B99D-2923716F99A3}" srcOrd="0" destOrd="0" presId="urn:microsoft.com/office/officeart/2005/8/layout/matrix1"/>
    <dgm:cxn modelId="{69F821FD-F1D5-43B3-A212-0B282A502E71}" type="presOf" srcId="{DF592815-F198-4F4A-A5CA-6A93E33736F1}" destId="{918DBAA7-5044-4E04-9E0A-7F3F4678DBB0}" srcOrd="1" destOrd="0" presId="urn:microsoft.com/office/officeart/2005/8/layout/matrix1"/>
    <dgm:cxn modelId="{866A3BA0-F618-4939-B09C-B94D1D85728C}" srcId="{A3C008B9-A15B-4BB3-BE79-1EFEACB3CC33}" destId="{DF592815-F198-4F4A-A5CA-6A93E33736F1}" srcOrd="2" destOrd="0" parTransId="{697C2FD9-E440-4913-91A7-C9016641E85D}" sibTransId="{EB00EBFB-A53D-4405-8410-BE6942B3AF7D}"/>
    <dgm:cxn modelId="{98A0B6A5-C4C4-42CB-A2F8-3D904FD8B4B0}" type="presOf" srcId="{BE4C3566-558C-42E0-9C45-5E328E287541}" destId="{6C035E0F-4CCB-4AC2-9FE3-6BE1F51C2B94}" srcOrd="1" destOrd="0" presId="urn:microsoft.com/office/officeart/2005/8/layout/matrix1"/>
    <dgm:cxn modelId="{015C5252-BDED-4433-968C-B4E037ACED11}" type="presParOf" srcId="{D043F337-A405-4059-BFD6-E437E21BDF6F}" destId="{E8802B0F-7D45-417E-8DAE-BE9725EE7735}" srcOrd="0" destOrd="0" presId="urn:microsoft.com/office/officeart/2005/8/layout/matrix1"/>
    <dgm:cxn modelId="{85CF4D06-D962-428F-9DD1-CC8DF37CED6D}" type="presParOf" srcId="{E8802B0F-7D45-417E-8DAE-BE9725EE7735}" destId="{E693E37F-BBE9-4B48-98C4-65FA06B3C629}" srcOrd="0" destOrd="0" presId="urn:microsoft.com/office/officeart/2005/8/layout/matrix1"/>
    <dgm:cxn modelId="{B4923483-4A24-4E2C-8CFA-ABC95A70BEB3}" type="presParOf" srcId="{E8802B0F-7D45-417E-8DAE-BE9725EE7735}" destId="{6C035E0F-4CCB-4AC2-9FE3-6BE1F51C2B94}" srcOrd="1" destOrd="0" presId="urn:microsoft.com/office/officeart/2005/8/layout/matrix1"/>
    <dgm:cxn modelId="{B0F04567-978C-4CAF-9ABE-1B1637A970D7}" type="presParOf" srcId="{E8802B0F-7D45-417E-8DAE-BE9725EE7735}" destId="{6B365878-0D15-4658-B99D-2923716F99A3}" srcOrd="2" destOrd="0" presId="urn:microsoft.com/office/officeart/2005/8/layout/matrix1"/>
    <dgm:cxn modelId="{0EC2336B-784C-44B9-863B-583FB9447B85}" type="presParOf" srcId="{E8802B0F-7D45-417E-8DAE-BE9725EE7735}" destId="{4180EC6A-CC9A-46B9-B72B-9CE6D9870C8A}" srcOrd="3" destOrd="0" presId="urn:microsoft.com/office/officeart/2005/8/layout/matrix1"/>
    <dgm:cxn modelId="{0C0FDF3A-F55F-4CF9-834E-30BD10A2B892}" type="presParOf" srcId="{E8802B0F-7D45-417E-8DAE-BE9725EE7735}" destId="{AA19AF9E-1416-4784-AF03-62E43FFD9F3D}" srcOrd="4" destOrd="0" presId="urn:microsoft.com/office/officeart/2005/8/layout/matrix1"/>
    <dgm:cxn modelId="{61852980-24CC-4F8D-B2A9-0764B87098B3}" type="presParOf" srcId="{E8802B0F-7D45-417E-8DAE-BE9725EE7735}" destId="{918DBAA7-5044-4E04-9E0A-7F3F4678DBB0}" srcOrd="5" destOrd="0" presId="urn:microsoft.com/office/officeart/2005/8/layout/matrix1"/>
    <dgm:cxn modelId="{74080035-3D8D-4589-AC32-0397A0E2EFA9}" type="presParOf" srcId="{E8802B0F-7D45-417E-8DAE-BE9725EE7735}" destId="{0E145CB1-C768-4B93-BEA6-57D43D15A95A}" srcOrd="6" destOrd="0" presId="urn:microsoft.com/office/officeart/2005/8/layout/matrix1"/>
    <dgm:cxn modelId="{4396E0A1-249A-46C4-A859-003AB0785FBB}" type="presParOf" srcId="{E8802B0F-7D45-417E-8DAE-BE9725EE7735}" destId="{C129DE6A-7477-46F4-A2C8-60414B030253}" srcOrd="7" destOrd="0" presId="urn:microsoft.com/office/officeart/2005/8/layout/matrix1"/>
    <dgm:cxn modelId="{E31040B1-5E4C-4658-B001-5A17B7E98747}" type="presParOf" srcId="{D043F337-A405-4059-BFD6-E437E21BDF6F}" destId="{681DA91A-CD3A-490A-854A-415AEBE966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3E37F-BBE9-4B48-98C4-65FA06B3C629}">
      <dsp:nvSpPr>
        <dsp:cNvPr id="0" name=""/>
        <dsp:cNvSpPr/>
      </dsp:nvSpPr>
      <dsp:spPr>
        <a:xfrm rot="16200000">
          <a:off x="692150" y="-692150"/>
          <a:ext cx="2006600" cy="3390900"/>
        </a:xfrm>
        <a:prstGeom prst="ellipse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2">
                  <a:lumMod val="75000"/>
                </a:schemeClr>
              </a:solidFill>
              <a:latin typeface="+mj-lt"/>
            </a:rPr>
            <a:t>Βασικός Κανονισμός της ΚΑλΠ</a:t>
          </a:r>
          <a:endParaRPr lang="en-US" sz="2000" kern="120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 rot="5400000">
        <a:off x="496585" y="220396"/>
        <a:ext cx="2397728" cy="1064160"/>
      </dsp:txXfrm>
    </dsp:sp>
    <dsp:sp modelId="{6B365878-0D15-4658-B99D-2923716F99A3}">
      <dsp:nvSpPr>
        <dsp:cNvPr id="0" name=""/>
        <dsp:cNvSpPr/>
      </dsp:nvSpPr>
      <dsp:spPr>
        <a:xfrm>
          <a:off x="3390900" y="0"/>
          <a:ext cx="3390900" cy="2006600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2">
                  <a:lumMod val="75000"/>
                </a:schemeClr>
              </a:solidFill>
              <a:latin typeface="+mj-lt"/>
            </a:rPr>
            <a:t>Δημοσιονομικός Κανονισμός</a:t>
          </a:r>
          <a:endParaRPr lang="en-US" sz="2000" b="1" kern="120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390900" y="0"/>
        <a:ext cx="3390900" cy="1504950"/>
      </dsp:txXfrm>
    </dsp:sp>
    <dsp:sp modelId="{AA19AF9E-1416-4784-AF03-62E43FFD9F3D}">
      <dsp:nvSpPr>
        <dsp:cNvPr id="0" name=""/>
        <dsp:cNvSpPr/>
      </dsp:nvSpPr>
      <dsp:spPr>
        <a:xfrm rot="10800000">
          <a:off x="0" y="2006600"/>
          <a:ext cx="3390900" cy="2006600"/>
        </a:xfrm>
        <a:prstGeom prst="ellipse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b="1" kern="1200" dirty="0">
            <a:solidFill>
              <a:schemeClr val="tx2">
                <a:lumMod val="75000"/>
              </a:schemeClr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2">
                  <a:lumMod val="75000"/>
                </a:schemeClr>
              </a:solidFill>
              <a:latin typeface="+mj-lt"/>
            </a:rPr>
            <a:t>Κανονισμός  για την Κοινή Οργάνωση Αγοράς </a:t>
          </a:r>
          <a:endParaRPr lang="en-US" sz="2000" b="1" kern="120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 rot="10800000">
        <a:off x="496586" y="2728644"/>
        <a:ext cx="2397728" cy="1064160"/>
      </dsp:txXfrm>
    </dsp:sp>
    <dsp:sp modelId="{0E145CB1-C768-4B93-BEA6-57D43D15A95A}">
      <dsp:nvSpPr>
        <dsp:cNvPr id="0" name=""/>
        <dsp:cNvSpPr/>
      </dsp:nvSpPr>
      <dsp:spPr>
        <a:xfrm rot="5400000">
          <a:off x="4044936" y="1289046"/>
          <a:ext cx="2006600" cy="3390900"/>
        </a:xfrm>
        <a:prstGeom prst="ellipse">
          <a:avLst/>
        </a:prstGeom>
        <a:solidFill>
          <a:srgbClr val="7030A0">
            <a:alpha val="69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2">
                  <a:lumMod val="75000"/>
                </a:schemeClr>
              </a:solidFill>
              <a:latin typeface="+mj-lt"/>
            </a:rPr>
            <a:t>Κοινές Διατάξεις με άλλα Ταμεία</a:t>
          </a:r>
          <a:endParaRPr lang="en-US" sz="2000" b="1" kern="120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 rot="-5400000">
        <a:off x="3352786" y="2482846"/>
        <a:ext cx="3390900" cy="1504950"/>
      </dsp:txXfrm>
    </dsp:sp>
    <dsp:sp modelId="{681DA91A-CD3A-490A-854A-415AEBE966F3}">
      <dsp:nvSpPr>
        <dsp:cNvPr id="0" name=""/>
        <dsp:cNvSpPr/>
      </dsp:nvSpPr>
      <dsp:spPr>
        <a:xfrm>
          <a:off x="1904994" y="1219200"/>
          <a:ext cx="2971811" cy="1574799"/>
        </a:xfrm>
        <a:prstGeom prst="flowChartAlternateProcess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chemeClr val="tx2">
                  <a:lumMod val="75000"/>
                </a:schemeClr>
              </a:solidFill>
              <a:latin typeface="+mj-lt"/>
            </a:rPr>
            <a:t>Ευρωπαϊκό Ταμείο Θάλασσας και Αλιείας</a:t>
          </a:r>
          <a:endParaRPr lang="en-US" sz="2800" b="1" kern="120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1981868" y="1296074"/>
        <a:ext cx="2818063" cy="1421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438400"/>
            <a:ext cx="6248400" cy="147002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886200"/>
            <a:ext cx="6172200" cy="60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406900"/>
            <a:ext cx="6400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906713"/>
            <a:ext cx="6400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535113"/>
            <a:ext cx="320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174875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85750"/>
            <a:ext cx="2057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572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1447800"/>
            <a:ext cx="2057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95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tile tx="-254000" ty="-38100" sx="88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600200"/>
            <a:ext cx="670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9800" y="6356350"/>
            <a:ext cx="1738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2422" y="6356350"/>
            <a:ext cx="2359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6910" y="6356350"/>
            <a:ext cx="1738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rgbClr val="0A4CDF"/>
            </a:solidFill>
          </a:ln>
          <a:solidFill>
            <a:srgbClr val="0A4CDF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09800" y="260648"/>
            <a:ext cx="6705600" cy="5865515"/>
          </a:xfrm>
        </p:spPr>
        <p:txBody>
          <a:bodyPr/>
          <a:lstStyle/>
          <a:p>
            <a:pPr algn="ctr">
              <a:buNone/>
            </a:pPr>
            <a:endParaRPr lang="el-GR" sz="2500" b="1" dirty="0">
              <a:solidFill>
                <a:schemeClr val="tx2"/>
              </a:solidFill>
              <a:latin typeface="+mj-lt"/>
            </a:endParaRPr>
          </a:p>
          <a:p>
            <a:pPr algn="ctr">
              <a:buNone/>
            </a:pPr>
            <a:endParaRPr lang="el-GR" sz="2500" b="1" dirty="0">
              <a:solidFill>
                <a:schemeClr val="tx2"/>
              </a:solidFill>
              <a:latin typeface="+mj-lt"/>
            </a:endParaRPr>
          </a:p>
          <a:p>
            <a:pPr algn="ctr">
              <a:buNone/>
            </a:pPr>
            <a:endParaRPr lang="el-GR" sz="2500" b="1" dirty="0">
              <a:solidFill>
                <a:schemeClr val="tx2"/>
              </a:solidFill>
              <a:latin typeface="+mj-lt"/>
            </a:endParaRPr>
          </a:p>
          <a:p>
            <a:pPr algn="ctr">
              <a:buNone/>
            </a:pPr>
            <a:endParaRPr lang="el-GR" sz="2500" b="1" dirty="0">
              <a:solidFill>
                <a:schemeClr val="tx2"/>
              </a:solidFill>
              <a:latin typeface="+mj-lt"/>
            </a:endParaRPr>
          </a:p>
          <a:p>
            <a:pPr algn="ctr">
              <a:buNone/>
            </a:pPr>
            <a:endParaRPr lang="el-GR" sz="2500" b="1" dirty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pic>
        <p:nvPicPr>
          <p:cNvPr id="6" name="4 - Εικόνα" descr="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Στρογγυλεμένο ορθογώνιο"/>
          <p:cNvSpPr/>
          <p:nvPr/>
        </p:nvSpPr>
        <p:spPr>
          <a:xfrm>
            <a:off x="2771800" y="1196752"/>
            <a:ext cx="5688632" cy="40324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l-GR" sz="2500" b="1" dirty="0">
                <a:solidFill>
                  <a:schemeClr val="bg1"/>
                </a:solidFill>
                <a:latin typeface="+mj-lt"/>
              </a:rPr>
              <a:t>ΕΥΡΩΠΑΪΚΟ ΤΑΜΕΙΟ</a:t>
            </a:r>
          </a:p>
          <a:p>
            <a:pPr algn="ctr">
              <a:buNone/>
            </a:pPr>
            <a:r>
              <a:rPr lang="el-GR" sz="2500" b="1" dirty="0">
                <a:solidFill>
                  <a:schemeClr val="bg1"/>
                </a:solidFill>
                <a:latin typeface="+mj-lt"/>
              </a:rPr>
              <a:t>ΘΑΛΑΣΣΑΣ ΚΑΙ ΑΛΙΕΙΑΣ</a:t>
            </a:r>
          </a:p>
          <a:p>
            <a:pPr algn="ctr">
              <a:buNone/>
            </a:pPr>
            <a:endParaRPr lang="el-GR" sz="2500" b="1" dirty="0">
              <a:solidFill>
                <a:schemeClr val="bg1"/>
              </a:solidFill>
              <a:latin typeface="+mj-lt"/>
            </a:endParaRPr>
          </a:p>
          <a:p>
            <a:pPr algn="ctr">
              <a:buNone/>
            </a:pPr>
            <a:r>
              <a:rPr lang="el-GR" sz="2500" b="1" dirty="0">
                <a:solidFill>
                  <a:schemeClr val="bg1"/>
                </a:solidFill>
                <a:latin typeface="+mj-lt"/>
              </a:rPr>
              <a:t>ΕΠΙΧΕΙΡΗΣΙΑΚΟ ΠΡΟΓΡΑΜΜΑ </a:t>
            </a:r>
          </a:p>
          <a:p>
            <a:pPr algn="ctr">
              <a:buNone/>
            </a:pPr>
            <a:r>
              <a:rPr lang="el-GR" sz="2500" b="1" dirty="0">
                <a:solidFill>
                  <a:schemeClr val="bg1"/>
                </a:solidFill>
                <a:latin typeface="+mj-lt"/>
              </a:rPr>
              <a:t>ΑΛΙΕΙΑΣ ΚΑΙ ΘΑΛΑΣΣΑΣ</a:t>
            </a:r>
          </a:p>
          <a:p>
            <a:pPr algn="ctr">
              <a:buNone/>
            </a:pPr>
            <a:r>
              <a:rPr lang="el-GR" sz="2500" b="1" dirty="0">
                <a:solidFill>
                  <a:schemeClr val="bg1"/>
                </a:solidFill>
                <a:latin typeface="+mj-lt"/>
              </a:rPr>
              <a:t>2014 – 2020</a:t>
            </a:r>
          </a:p>
          <a:p>
            <a:pPr algn="ctr">
              <a:buNone/>
            </a:pPr>
            <a:endParaRPr lang="el-GR" sz="25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l-GR" sz="1600" b="1" dirty="0">
                <a:solidFill>
                  <a:schemeClr val="bg1"/>
                </a:solidFill>
                <a:latin typeface="+mj-lt"/>
              </a:rPr>
              <a:t>Ημερίδα </a:t>
            </a:r>
            <a:r>
              <a:rPr lang="el-GR" sz="1600" b="1" dirty="0" err="1">
                <a:solidFill>
                  <a:schemeClr val="bg1"/>
                </a:solidFill>
                <a:latin typeface="+mj-lt"/>
              </a:rPr>
              <a:t>ΠΑΣΕΚΤ</a:t>
            </a:r>
            <a:r>
              <a:rPr lang="el-GR" sz="1600" b="1" dirty="0">
                <a:solidFill>
                  <a:schemeClr val="bg1"/>
                </a:solidFill>
                <a:latin typeface="+mj-lt"/>
              </a:rPr>
              <a:t> 7.12.2016</a:t>
            </a:r>
          </a:p>
          <a:p>
            <a:pPr algn="ctr">
              <a:buNone/>
            </a:pPr>
            <a:endParaRPr lang="el-GR" sz="2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39952" y="5589240"/>
            <a:ext cx="3059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264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GB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APC ADVANCED PLANNING – CONSULTING </a:t>
            </a:r>
            <a:endParaRPr kumimoji="0" lang="el-G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ΣΥΜΒΟΥΛΟΙ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ΕΠΙΧΕΙΡΗΣΕΩΝ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ΑΝΩΝΥΜΗ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ΕΤΑΙΡΙΑ</a:t>
            </a:r>
            <a:endParaRPr kumimoji="0" lang="el-G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Μνησικλέους 2 </a:t>
            </a:r>
            <a:r>
              <a:rPr kumimoji="0" lang="el-GR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Τ.Κ</a:t>
            </a: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105 56 Αθήνα </a:t>
            </a:r>
            <a:endParaRPr kumimoji="0" lang="el-G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Τηλ:210 32 29 303 &amp; 210 32 29 340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GB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Fax</a:t>
            </a: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210 3229304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http</a:t>
            </a:r>
            <a:r>
              <a:rPr kumimoji="0" lang="en-GB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www.apc.gr, email: apc@apc.gr</a:t>
            </a:r>
            <a:r>
              <a:rPr kumimoji="0" lang="el-G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09800" y="260648"/>
            <a:ext cx="6705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Στην προτεραιότητα 5 και για τον τομέα μεταποίησης και εμπορίας έχουν συμπεριληφθεί μέτρα και δράσεις σύμφωνα με τον ακόλουθο πίνακα:</a:t>
            </a: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Μέτρα / Δράσεις</a:t>
            </a: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809625" indent="0" algn="just">
              <a:buNone/>
            </a:pPr>
            <a:r>
              <a:rPr lang="el-GR" altLang="el-G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Σχέδια παραγωγής και εμπορίας</a:t>
            </a:r>
          </a:p>
          <a:p>
            <a:pPr marL="809625" indent="0" algn="just">
              <a:buNone/>
            </a:pPr>
            <a:r>
              <a:rPr lang="el-GR" altLang="el-G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Ενισχύσεις στην αποθεματοποίηση</a:t>
            </a:r>
          </a:p>
          <a:p>
            <a:pPr marL="809625" indent="0" algn="just">
              <a:buNone/>
            </a:pPr>
            <a:r>
              <a:rPr lang="el-GR" altLang="el-G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Μέτρα εμπορίας</a:t>
            </a:r>
          </a:p>
          <a:p>
            <a:pPr marL="809625" indent="0" algn="just">
              <a:buNone/>
            </a:pPr>
            <a:r>
              <a:rPr lang="el-GR" altLang="el-G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Μεταποίηση προϊόντων αλιείας και υδατοκαλλιέργειας</a:t>
            </a:r>
          </a:p>
        </p:txBody>
      </p:sp>
      <p:sp>
        <p:nvSpPr>
          <p:cNvPr id="5" name="4 - Διπλός κυματισμός"/>
          <p:cNvSpPr/>
          <p:nvPr/>
        </p:nvSpPr>
        <p:spPr>
          <a:xfrm>
            <a:off x="2771800" y="1484784"/>
            <a:ext cx="5976664" cy="194421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latin typeface="+mj-lt"/>
              </a:rPr>
              <a:t>Προτεραιότητα </a:t>
            </a:r>
            <a:r>
              <a:rPr lang="el-GR" sz="2500" b="1" dirty="0">
                <a:latin typeface="+mj-lt"/>
              </a:rPr>
              <a:t>5</a:t>
            </a:r>
            <a:endParaRPr lang="el-GR" sz="500" b="1" dirty="0">
              <a:latin typeface="+mj-lt"/>
            </a:endParaRPr>
          </a:p>
          <a:p>
            <a:r>
              <a:rPr lang="el-GR" b="1" dirty="0">
                <a:latin typeface="+mj-lt"/>
              </a:rPr>
              <a:t>Ενίσχυση της εμπορίας και μεταποίησης</a:t>
            </a:r>
          </a:p>
          <a:p>
            <a:pPr algn="ctr"/>
            <a:endParaRPr lang="el-GR" b="1" dirty="0">
              <a:latin typeface="+mj-lt"/>
            </a:endParaRPr>
          </a:p>
          <a:p>
            <a:r>
              <a:rPr lang="el-GR" b="1" dirty="0">
                <a:latin typeface="+mj-lt"/>
              </a:rPr>
              <a:t>Προϋπολογισμός (</a:t>
            </a:r>
            <a:r>
              <a:rPr lang="el-GR" b="1" dirty="0" err="1">
                <a:latin typeface="+mj-lt"/>
              </a:rPr>
              <a:t>Δημ</a:t>
            </a:r>
            <a:r>
              <a:rPr lang="el-GR" b="1" dirty="0">
                <a:latin typeface="+mj-lt"/>
              </a:rPr>
              <a:t>. Δαπάνη σε €)	78.227.020</a:t>
            </a:r>
          </a:p>
        </p:txBody>
      </p:sp>
      <p:pic>
        <p:nvPicPr>
          <p:cNvPr id="4" name="4 - Εικόνα" descr="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- Τίτλος"/>
          <p:cNvSpPr>
            <a:spLocks noGrp="1"/>
          </p:cNvSpPr>
          <p:nvPr>
            <p:ph idx="1"/>
          </p:nvPr>
        </p:nvSpPr>
        <p:spPr>
          <a:xfrm>
            <a:off x="2209800" y="260350"/>
            <a:ext cx="6705600" cy="58658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Το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ΕΠΑλΘ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2014 – 2020 είναι επταετούς διάρκειας και περιλαμβάνονται σε αυτό εκ των προτέρων καθορισμένοι μετρήσιμοι στόχοι και δείκτες αποτελεσμάτων.</a:t>
            </a:r>
          </a:p>
        </p:txBody>
      </p:sp>
      <p:graphicFrame>
        <p:nvGraphicFramePr>
          <p:cNvPr id="5" name="3 - Θέση περιεχομένου"/>
          <p:cNvGraphicFramePr>
            <a:graphicFrameLocks/>
          </p:cNvGraphicFramePr>
          <p:nvPr/>
        </p:nvGraphicFramePr>
        <p:xfrm>
          <a:off x="2195736" y="1700808"/>
          <a:ext cx="6705600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el-GR" sz="1600" dirty="0">
                        <a:latin typeface="+mj-lt"/>
                      </a:endParaRPr>
                    </a:p>
                    <a:p>
                      <a:r>
                        <a:rPr lang="el-GR" sz="1600" dirty="0">
                          <a:latin typeface="+mj-lt"/>
                        </a:rPr>
                        <a:t>Ειδικός</a:t>
                      </a:r>
                      <a:r>
                        <a:rPr lang="el-GR" sz="1600" baseline="0" dirty="0">
                          <a:latin typeface="+mj-lt"/>
                        </a:rPr>
                        <a:t> στόχος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l-GR" dirty="0">
                          <a:latin typeface="+mj-lt"/>
                        </a:rPr>
                        <a:t>2</a:t>
                      </a:r>
                      <a:r>
                        <a:rPr lang="el-GR" baseline="0" dirty="0">
                          <a:latin typeface="+mj-lt"/>
                        </a:rPr>
                        <a:t> – Ενθάρρυνση των επενδύσεων στους τομείς μεταποίησης και εμπορίας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064">
                <a:tc gridSpan="2">
                  <a:txBody>
                    <a:bodyPr/>
                    <a:lstStyle/>
                    <a:p>
                      <a:pPr algn="ctr"/>
                      <a:endParaRPr lang="el-GR" sz="1300" b="1" dirty="0">
                        <a:solidFill>
                          <a:srgbClr val="0A4CDF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l-GR" sz="1300" b="1" dirty="0">
                          <a:solidFill>
                            <a:srgbClr val="0A4CDF"/>
                          </a:solidFill>
                          <a:latin typeface="+mj-lt"/>
                        </a:rPr>
                        <a:t>Δείκτης</a:t>
                      </a:r>
                      <a:r>
                        <a:rPr lang="el-GR" sz="1300" b="1" baseline="0" dirty="0">
                          <a:solidFill>
                            <a:srgbClr val="0A4CDF"/>
                          </a:solidFill>
                          <a:latin typeface="+mj-lt"/>
                        </a:rPr>
                        <a:t> αποτελεσμάτων</a:t>
                      </a:r>
                      <a:endParaRPr lang="el-GR" sz="1300" b="1" dirty="0">
                        <a:solidFill>
                          <a:srgbClr val="0A4CDF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b="1" dirty="0">
                          <a:solidFill>
                            <a:srgbClr val="0A4CDF"/>
                          </a:solidFill>
                          <a:latin typeface="+mj-lt"/>
                        </a:rPr>
                        <a:t>Τιμή – στόχος</a:t>
                      </a:r>
                      <a:r>
                        <a:rPr lang="el-GR" sz="1300" b="1" baseline="0" dirty="0">
                          <a:solidFill>
                            <a:srgbClr val="0A4CDF"/>
                          </a:solidFill>
                          <a:latin typeface="+mj-lt"/>
                        </a:rPr>
                        <a:t> για το 2023</a:t>
                      </a:r>
                      <a:endParaRPr lang="el-GR" sz="1300" b="1" dirty="0">
                        <a:solidFill>
                          <a:srgbClr val="0A4CDF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b="1" dirty="0">
                          <a:solidFill>
                            <a:srgbClr val="0A4CDF"/>
                          </a:solidFill>
                          <a:latin typeface="+mj-lt"/>
                        </a:rPr>
                        <a:t>Μονάδα μέτρησης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A4CDF"/>
                          </a:solidFill>
                          <a:latin typeface="+mj-lt"/>
                        </a:rPr>
                        <a:t>Not applicable</a:t>
                      </a:r>
                      <a:endParaRPr lang="el-GR" sz="1300" b="1" dirty="0">
                        <a:solidFill>
                          <a:srgbClr val="0A4CDF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300" dirty="0">
                          <a:latin typeface="+mj-lt"/>
                        </a:rPr>
                        <a:t>5.1.a</a:t>
                      </a:r>
                      <a:r>
                        <a:rPr lang="el-GR" sz="1300" dirty="0">
                          <a:latin typeface="+mj-lt"/>
                        </a:rPr>
                        <a:t> – Μεταβολή της αξίας πρώτων</a:t>
                      </a:r>
                      <a:r>
                        <a:rPr lang="el-GR" sz="1300" baseline="0" dirty="0">
                          <a:latin typeface="+mj-lt"/>
                        </a:rPr>
                        <a:t> πωλήσεων σε ΟΠ</a:t>
                      </a:r>
                      <a:endParaRPr lang="el-GR" sz="13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dirty="0">
                          <a:latin typeface="+mj-lt"/>
                        </a:rPr>
                        <a:t>χ</a:t>
                      </a:r>
                      <a:r>
                        <a:rPr lang="el-GR" sz="1300">
                          <a:latin typeface="+mj-lt"/>
                        </a:rPr>
                        <a:t>ιλιάδες</a:t>
                      </a:r>
                      <a:r>
                        <a:rPr lang="el-GR" sz="1300" baseline="0">
                          <a:latin typeface="+mj-lt"/>
                        </a:rPr>
                        <a:t> </a:t>
                      </a:r>
                      <a:r>
                        <a:rPr lang="el-GR" sz="1300" baseline="0" dirty="0">
                          <a:latin typeface="+mj-lt"/>
                        </a:rPr>
                        <a:t>ευρώ</a:t>
                      </a:r>
                      <a:endParaRPr lang="el-G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l-GR" sz="130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l-GR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 gridSpan="2">
                  <a:txBody>
                    <a:bodyPr/>
                    <a:lstStyle/>
                    <a:p>
                      <a:pPr algn="just"/>
                      <a:r>
                        <a:rPr lang="el-GR" sz="1300" dirty="0">
                          <a:latin typeface="+mj-lt"/>
                        </a:rPr>
                        <a:t>5.1</a:t>
                      </a:r>
                      <a:r>
                        <a:rPr lang="en-US" sz="1300" dirty="0">
                          <a:latin typeface="+mj-lt"/>
                        </a:rPr>
                        <a:t>.b</a:t>
                      </a:r>
                      <a:r>
                        <a:rPr lang="el-GR" sz="1300" dirty="0">
                          <a:latin typeface="+mj-lt"/>
                        </a:rPr>
                        <a:t> – Μεταβολή του όγκου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dirty="0">
                          <a:latin typeface="+mj-lt"/>
                        </a:rPr>
                        <a:t>τόνοι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l-GR" sz="13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 gridSpan="2">
                  <a:txBody>
                    <a:bodyPr/>
                    <a:lstStyle/>
                    <a:p>
                      <a:pPr algn="just"/>
                      <a:r>
                        <a:rPr lang="el-GR" sz="1300" dirty="0">
                          <a:latin typeface="+mj-lt"/>
                        </a:rPr>
                        <a:t>5.1.</a:t>
                      </a:r>
                      <a:r>
                        <a:rPr lang="en-US" sz="1300" dirty="0">
                          <a:latin typeface="+mj-lt"/>
                        </a:rPr>
                        <a:t>c</a:t>
                      </a:r>
                      <a:r>
                        <a:rPr lang="el-GR" sz="1300" baseline="0" dirty="0">
                          <a:latin typeface="+mj-lt"/>
                        </a:rPr>
                        <a:t> – Μεταβολή της αξίας πρώτων πωλήσεων σε μη ΟΠ</a:t>
                      </a:r>
                      <a:endParaRPr lang="el-GR" sz="13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dirty="0">
                          <a:latin typeface="+mj-lt"/>
                        </a:rPr>
                        <a:t>3.130,89000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dirty="0">
                          <a:latin typeface="+mj-lt"/>
                        </a:rPr>
                        <a:t>χιλιάδες</a:t>
                      </a:r>
                      <a:r>
                        <a:rPr lang="el-GR" sz="1300" baseline="0" dirty="0">
                          <a:latin typeface="+mj-lt"/>
                        </a:rPr>
                        <a:t> ευρώ</a:t>
                      </a:r>
                      <a:endParaRPr lang="el-G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endParaRPr lang="el-GR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 gridSpan="2">
                  <a:txBody>
                    <a:bodyPr/>
                    <a:lstStyle/>
                    <a:p>
                      <a:pPr algn="just"/>
                      <a:r>
                        <a:rPr lang="el-GR" sz="1300" dirty="0">
                          <a:latin typeface="+mj-lt"/>
                        </a:rPr>
                        <a:t>5.1</a:t>
                      </a:r>
                      <a:r>
                        <a:rPr lang="en-US" sz="1300" dirty="0">
                          <a:latin typeface="+mj-lt"/>
                        </a:rPr>
                        <a:t>.d</a:t>
                      </a:r>
                      <a:r>
                        <a:rPr lang="el-GR" sz="1300" dirty="0">
                          <a:latin typeface="+mj-lt"/>
                        </a:rPr>
                        <a:t> – Μεταβολή του όγκου πρώτων πωλήσεων σε μη ΟΠ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dirty="0">
                          <a:latin typeface="+mj-lt"/>
                        </a:rPr>
                        <a:t>15.000,00000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dirty="0">
                          <a:latin typeface="+mj-lt"/>
                        </a:rPr>
                        <a:t>τόνοι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l-GR" sz="13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4 - Εικόνα" descr="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05726"/>
              </p:ext>
            </p:extLst>
          </p:nvPr>
        </p:nvGraphicFramePr>
        <p:xfrm>
          <a:off x="1726352" y="2060848"/>
          <a:ext cx="6826696" cy="26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3501">
                <a:tc>
                  <a:txBody>
                    <a:bodyPr/>
                    <a:lstStyle/>
                    <a:p>
                      <a:endParaRPr lang="el-GR" dirty="0">
                        <a:latin typeface="+mj-lt"/>
                      </a:endParaRPr>
                    </a:p>
                    <a:p>
                      <a:r>
                        <a:rPr lang="el-GR" dirty="0">
                          <a:latin typeface="+mj-lt"/>
                        </a:rPr>
                        <a:t>Ειδικός</a:t>
                      </a:r>
                      <a:r>
                        <a:rPr lang="el-GR" baseline="0" dirty="0">
                          <a:latin typeface="+mj-lt"/>
                        </a:rPr>
                        <a:t> στόχος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latin typeface="+mj-lt"/>
                        </a:rPr>
                        <a:t>2</a:t>
                      </a:r>
                      <a:r>
                        <a:rPr lang="el-GR" baseline="0" dirty="0">
                          <a:latin typeface="+mj-lt"/>
                        </a:rPr>
                        <a:t> – Ενθάρρυνση των επενδύσεων στους τομείς μεταποίησης και εμπορίας</a:t>
                      </a:r>
                      <a:endParaRPr lang="el-GR" dirty="0">
                        <a:latin typeface="+mj-lt"/>
                      </a:endParaRPr>
                    </a:p>
                    <a:p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200" b="1" kern="1200" dirty="0">
                        <a:solidFill>
                          <a:srgbClr val="0A4CD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l-GR" sz="1200" b="1" kern="1200" dirty="0">
                          <a:solidFill>
                            <a:srgbClr val="0A4CDF"/>
                          </a:solidFill>
                          <a:latin typeface="+mj-lt"/>
                          <a:ea typeface="+mn-ea"/>
                          <a:cs typeface="+mn-cs"/>
                        </a:rPr>
                        <a:t>Μέτρο </a:t>
                      </a:r>
                      <a:r>
                        <a:rPr lang="el-GR" sz="1200" b="1" kern="1200" dirty="0" err="1">
                          <a:solidFill>
                            <a:srgbClr val="0A4CDF"/>
                          </a:solidFill>
                          <a:latin typeface="+mj-lt"/>
                          <a:ea typeface="+mn-ea"/>
                          <a:cs typeface="+mn-cs"/>
                        </a:rPr>
                        <a:t>ΕΤΘΑ</a:t>
                      </a:r>
                      <a:endParaRPr lang="el-GR" sz="1200" b="1" kern="1200" dirty="0">
                        <a:solidFill>
                          <a:srgbClr val="0A4CD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200" b="1" kern="1200" dirty="0">
                        <a:solidFill>
                          <a:srgbClr val="0A4CD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l-GR" sz="1200" b="1" kern="1200" dirty="0">
                          <a:solidFill>
                            <a:srgbClr val="0A4CDF"/>
                          </a:solidFill>
                          <a:latin typeface="+mj-lt"/>
                          <a:ea typeface="+mn-ea"/>
                          <a:cs typeface="+mn-cs"/>
                        </a:rPr>
                        <a:t>Δείκτης εκροών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200" b="1" kern="1200" dirty="0">
                          <a:solidFill>
                            <a:srgbClr val="0A4CDF"/>
                          </a:solidFill>
                          <a:latin typeface="+mj-lt"/>
                          <a:ea typeface="+mn-ea"/>
                          <a:cs typeface="+mn-cs"/>
                        </a:rPr>
                        <a:t>Τιμή – στόχος για το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200" b="1" kern="1200" dirty="0">
                        <a:solidFill>
                          <a:srgbClr val="0A4CD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l-GR" sz="1200" b="1" kern="1200" dirty="0">
                          <a:solidFill>
                            <a:srgbClr val="0A4CDF"/>
                          </a:solidFill>
                          <a:latin typeface="+mj-lt"/>
                          <a:ea typeface="+mn-ea"/>
                          <a:cs typeface="+mn-cs"/>
                        </a:rPr>
                        <a:t>Μονάδα μέτρησης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200" b="1" kern="1200" dirty="0">
                          <a:solidFill>
                            <a:srgbClr val="0A4CDF"/>
                          </a:solidFill>
                          <a:latin typeface="+mj-lt"/>
                          <a:ea typeface="+mn-ea"/>
                          <a:cs typeface="+mn-cs"/>
                        </a:rPr>
                        <a:t>Να συμπεριληφθεί στο πλαίσιο επιδόσεων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46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01- Άρθρο 69</a:t>
                      </a:r>
                    </a:p>
                    <a:p>
                      <a:pPr marL="0" algn="just" defTabSz="914400" rtl="0" eaLnBrk="1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Μεταποίηση προϊόντων αλιείας και υδατοκαλλιέργειας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5.3 – Αριθ. έργων για τη μεταποίηση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Number </a:t>
                      </a:r>
                      <a:endParaRPr lang="el-GR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l-GR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4 - Εικόνα" descr="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43808" y="1052736"/>
            <a:ext cx="5517976" cy="12961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ΕΥΧΑΡΙΣΤΩ ΓΙΑ ΤΗΝ ΠΡΟΣΟΧΗ ΣΑΣ</a:t>
            </a:r>
          </a:p>
        </p:txBody>
      </p:sp>
      <p:pic>
        <p:nvPicPr>
          <p:cNvPr id="4" name="4 - Εικόνα" descr="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2999622"/>
            <a:ext cx="169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88221" y="5085184"/>
            <a:ext cx="3059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264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GB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APC ADVANCED PLANNING – CONSULTING </a:t>
            </a:r>
            <a:endParaRPr kumimoji="0" lang="el-G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ΣΥΜΒΟΥΛΟΙ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ΕΠΙΧΕΙΡΗΣΕΩΝ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ΑΝΩΝΥΜΗ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ΕΤΑΙΡΙΑ</a:t>
            </a:r>
            <a:endParaRPr kumimoji="0" lang="el-G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Μνησικλέους 2 </a:t>
            </a:r>
            <a:r>
              <a:rPr kumimoji="0" lang="el-GR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Τ.Κ</a:t>
            </a: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105 56 Αθήνα </a:t>
            </a:r>
            <a:endParaRPr kumimoji="0" lang="el-G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Τηλ:210 32 29 303 &amp; 210 32 29 340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GB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Fax</a:t>
            </a:r>
            <a:r>
              <a:rPr kumimoji="0" 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210 3229304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http</a:t>
            </a:r>
            <a:r>
              <a:rPr kumimoji="0" lang="en-GB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www.apc.gr, email: apc@apc.gr</a:t>
            </a:r>
            <a:r>
              <a:rPr kumimoji="0" lang="el-G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000" dirty="0"/>
              <a:t>Αλληλεξάρτηση και συνάφεια του ΕΤΘΑ με άλλες νομικές διατάξεις</a:t>
            </a:r>
            <a:endParaRPr lang="el-GR" sz="2000" dirty="0"/>
          </a:p>
        </p:txBody>
      </p:sp>
      <p:graphicFrame>
        <p:nvGraphicFramePr>
          <p:cNvPr id="14" name="Diagram 2"/>
          <p:cNvGraphicFramePr/>
          <p:nvPr>
            <p:extLst>
              <p:ext uri="{D42A27DB-BD31-4B8C-83A1-F6EECF244321}">
                <p14:modId xmlns:p14="http://schemas.microsoft.com/office/powerpoint/2010/main" val="3097794287"/>
              </p:ext>
            </p:extLst>
          </p:nvPr>
        </p:nvGraphicFramePr>
        <p:xfrm>
          <a:off x="2267744" y="1844824"/>
          <a:ext cx="67818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4 - Εικόνα" descr="01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69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26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716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- Εικόνα" descr="0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1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85" y="0"/>
            <a:ext cx="721118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 - Εικόνα" descr="0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0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339752" y="620688"/>
            <a:ext cx="6575648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altLang="el-GR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Το Επιχειρησιακό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Πρόγραµµα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Αλιείας &amp; Θάλασσας (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ΕΠΑλΘ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) 2014-2020 αποτελεί έναν από τους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σηµαντικούς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µ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οχλούς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ανάπτυξης για τη χώρα µας, την περίοδο 2014-2020. Το εθνικό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ΕΠΑλΘ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2014-2020 υποβλήθηκε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επίσηµα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στις υπηρεσίες της Ευρωπαϊκής Επιτροπής στις 21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Oκτωβρίου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2014 και εγκρίθηκε την 23.10.2015 με εκτελεστική απόφαση της Επιτροπής. </a:t>
            </a: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Το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ΕΠΑλΘ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2014-2020 αξιοποιώντας τους πόρους του Ευρωπαϊκού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Ταµείου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Θάλασσας και Αλιείας (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ΕΤΘΑ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), θα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συµβάλλει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στην επίτευξη των στόχων της στρατηγικής «Ευρώπη 2020», στην επίτευξη των στόχων της Κοινής Αλιευτικής Πολιτικής (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ΚΑλΠ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) και της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Ολοκληρωµένης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Θαλάσσιας Πολιτικής (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ΟΘΠ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).</a:t>
            </a:r>
          </a:p>
        </p:txBody>
      </p:sp>
      <p:pic>
        <p:nvPicPr>
          <p:cNvPr id="4" name="4 - Εικόνα" descr="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95736" y="476672"/>
            <a:ext cx="6719664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Οι βασικές στρατηγικές επιλογές της χώρας για την ενίσχυση του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τοµέα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της αλιείας στοχεύουν: </a:t>
            </a:r>
          </a:p>
          <a:p>
            <a:pPr marL="0" indent="0" algn="just">
              <a:buNone/>
            </a:pPr>
            <a:endParaRPr lang="el-GR" sz="1900" dirty="0">
              <a:latin typeface="+mj-lt"/>
            </a:endParaRPr>
          </a:p>
          <a:p>
            <a:pPr marL="457200" indent="-457200" algn="just"/>
            <a:r>
              <a:rPr 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στην ενίσχυση της ανταγωνιστικότητας των επιχειρήσεων της αλιείας, της υδατοκαλλιέργειας και της µ</a:t>
            </a:r>
            <a:r>
              <a:rPr 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εταποίησης</a:t>
            </a:r>
            <a:r>
              <a:rPr 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των προϊόντων τους </a:t>
            </a:r>
          </a:p>
          <a:p>
            <a:pPr marL="457200" indent="-457200" algn="just"/>
            <a:r>
              <a:rPr 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στην προστασία του περιβάλλοντος και στην προώθηση της αποδοτικότητας των πόρων. </a:t>
            </a:r>
          </a:p>
          <a:p>
            <a:pPr marL="0" indent="0" algn="just">
              <a:buNone/>
            </a:pPr>
            <a:endParaRPr 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Το αναπτυξιακό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όραµα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που τίθεται για την Αλιεία στην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προγραµµατική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περίοδο 2014-2020 είναι: «Η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βιώσιµη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ανάπτυξη του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τοµέα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της Αλιείας στην κατεύθυνση ενίσχυσης της ανταγωνιστικότητας, προστασίας του περιβάλλοντος και διατήρησης της κοινωνικής και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οικονοµικής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συνοχής».</a:t>
            </a:r>
          </a:p>
          <a:p>
            <a:endParaRPr lang="el-GR" dirty="0">
              <a:latin typeface="+mj-lt"/>
            </a:endParaRPr>
          </a:p>
        </p:txBody>
      </p:sp>
      <p:pic>
        <p:nvPicPr>
          <p:cNvPr id="4" name="4 - Εικόνα" descr="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09800" y="404664"/>
            <a:ext cx="6705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 l="20373" t="24165" r="21282" b="28109"/>
          <a:stretch>
            <a:fillRect/>
          </a:stretch>
        </p:blipFill>
        <p:spPr bwMode="auto">
          <a:xfrm>
            <a:off x="2483768" y="764704"/>
            <a:ext cx="61625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0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09800" y="404664"/>
            <a:ext cx="6705600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Η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δοµή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του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ΕΠΑλΘ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2014-2020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αναπροσαρµόζεται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γύρω από τις έξι βασικές προτεραιότητες της Ένωσης για την ανάπτυξη της Αλιείας. Οι έξι </a:t>
            </a:r>
            <a:r>
              <a:rPr lang="el-GR" altLang="el-GR" sz="19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ενωσιακές</a:t>
            </a:r>
            <a:r>
              <a:rPr lang="el-GR" altLang="el-GR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προτεραιότητες για την ανάπτυξή της είναι οι ακόλουθες:</a:t>
            </a: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l-GR" altLang="el-GR" sz="19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2555776" y="2060848"/>
            <a:ext cx="40324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r>
              <a:rPr lang="el-GR" sz="12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>
                    <a:prstClr val="black"/>
                  </a:innerShdw>
                </a:effectLst>
                <a:latin typeface="Arial" pitchFamily="34" charset="0"/>
              </a:rPr>
              <a:t>Προώθηση περιβαλλοντικά βιώσιμης, ανταποδοτικής ως προς τους πόρους, καινοτόμου, ανταγωνιστικής και βασιζόμενης στη γνώση αλιείας </a:t>
            </a: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3131840" y="3573016"/>
            <a:ext cx="40324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r>
              <a:rPr lang="el-GR" sz="12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>
                    <a:prstClr val="black"/>
                  </a:innerShdw>
                </a:effectLst>
                <a:latin typeface="Arial" pitchFamily="34" charset="0"/>
              </a:rPr>
              <a:t>Προώθηση περιβαλλοντικά βιώσιμης, ανταποδοτικής ως προς τους πόρους, καινοτόμου,  ανταγωνιστικής και βασιζόμενης στη γνώση υδατοκαλλιέργειας</a:t>
            </a: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283968" y="4941168"/>
            <a:ext cx="40324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r>
              <a:rPr lang="el-GR" sz="12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>
                    <a:prstClr val="black"/>
                  </a:innerShdw>
                </a:effectLst>
                <a:latin typeface="Arial" pitchFamily="34" charset="0"/>
              </a:rPr>
              <a:t>Ενίσχυση της εφαρμογής της Κοινής Αλιευτικής Πολιτικής</a:t>
            </a:r>
          </a:p>
        </p:txBody>
      </p:sp>
      <p:pic>
        <p:nvPicPr>
          <p:cNvPr id="7" name="4 - Εικόνα" descr="0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627784" y="980728"/>
            <a:ext cx="41764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just">
              <a:buNone/>
            </a:pPr>
            <a:r>
              <a:rPr lang="el-GR" sz="12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>
                    <a:prstClr val="black"/>
                  </a:innerShdw>
                </a:effectLst>
                <a:latin typeface="Arial" pitchFamily="34" charset="0"/>
              </a:rPr>
              <a:t>Ενίσχυση της εφαρμογής της Ολοκληρωμένης Θαλάσσιας Πολιτικής</a:t>
            </a:r>
          </a:p>
        </p:txBody>
      </p:sp>
      <p:sp>
        <p:nvSpPr>
          <p:cNvPr id="5" name="3 - Θέση περιεχομένου"/>
          <p:cNvSpPr txBox="1">
            <a:spLocks/>
          </p:cNvSpPr>
          <p:nvPr/>
        </p:nvSpPr>
        <p:spPr>
          <a:xfrm>
            <a:off x="3563888" y="2348880"/>
            <a:ext cx="4032448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>
                    <a:prstClr val="black"/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Ενίσχυση</a:t>
            </a:r>
            <a:r>
              <a:rPr kumimoji="0" lang="el-GR" sz="1200" b="0" i="0" u="none" strike="noStrike" kern="1200" cap="none" spc="0" normalizeH="0" noProof="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>
                    <a:prstClr val="black"/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της εμπορίας και μεταποίησης</a:t>
            </a:r>
            <a:endParaRPr kumimoji="0" lang="el-GR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innerShdw>
                  <a:prstClr val="black"/>
                </a:inn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3 - Θέση περιεχομένου"/>
          <p:cNvSpPr txBox="1">
            <a:spLocks/>
          </p:cNvSpPr>
          <p:nvPr/>
        </p:nvSpPr>
        <p:spPr>
          <a:xfrm>
            <a:off x="4211960" y="3933056"/>
            <a:ext cx="42484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>
                    <a:prstClr val="black"/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Αύξηση</a:t>
            </a:r>
            <a:r>
              <a:rPr kumimoji="0" lang="el-GR" sz="1200" b="0" i="0" u="none" strike="noStrike" kern="1200" cap="none" spc="0" normalizeH="0" noProof="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>
                    <a:prstClr val="black"/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της απασχόλησης και της εδαφικής συνοχής</a:t>
            </a:r>
            <a:endParaRPr kumimoji="0" lang="el-GR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innerShdw>
                  <a:prstClr val="black"/>
                </a:inn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4 - Εικόνα" descr="0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uropean-Union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Κλασικό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622</Words>
  <Application>Microsoft Office PowerPoint</Application>
  <PresentationFormat>On-screen Show (4:3)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Microsoft New Tai Lue</vt:lpstr>
      <vt:lpstr>Times New Roman</vt:lpstr>
      <vt:lpstr>Wingdings</vt:lpstr>
      <vt:lpstr>European-Union-PowerPoint-Template</vt:lpstr>
      <vt:lpstr>PowerPoint Presentation</vt:lpstr>
      <vt:lpstr>Αλληλεξάρτηση και συνάφεια του ΕΤΘΑ με άλλες νομικές διατάξεις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fleris</dc:creator>
  <cp:lastModifiedBy>Orestis</cp:lastModifiedBy>
  <cp:revision>113</cp:revision>
  <dcterms:created xsi:type="dcterms:W3CDTF">2016-10-09T19:21:02Z</dcterms:created>
  <dcterms:modified xsi:type="dcterms:W3CDTF">2017-01-15T20:11:12Z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